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6AB41F-0BF3-B14C-8285-CA7B8B739BEF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24E8288-3E20-EA41-985B-BDB362D85E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143" y="4454892"/>
            <a:ext cx="7180405" cy="933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Raising the Bar:</a:t>
            </a:r>
            <a:br>
              <a:rPr lang="en-US" dirty="0" smtClean="0"/>
            </a:br>
            <a:r>
              <a:rPr lang="en-US" dirty="0" smtClean="0"/>
              <a:t>Using CELDT Data to Guide Instructional Decisions for Language Development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LD </a:t>
            </a:r>
            <a:r>
              <a:rPr lang="en-US" smtClean="0"/>
              <a:t>West Elementary EL </a:t>
            </a:r>
            <a:r>
              <a:rPr lang="en-US" dirty="0" smtClean="0"/>
              <a:t>Designee Meeting </a:t>
            </a:r>
            <a:br>
              <a:rPr lang="en-US" dirty="0" smtClean="0"/>
            </a:br>
            <a:r>
              <a:rPr lang="en-US" dirty="0" smtClean="0"/>
              <a:t>February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9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229119"/>
            <a:ext cx="7556500" cy="1116012"/>
          </a:xfrm>
        </p:spPr>
        <p:txBody>
          <a:bodyPr/>
          <a:lstStyle/>
          <a:p>
            <a:r>
              <a:rPr lang="en-US" dirty="0" smtClean="0"/>
              <a:t>CELDT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19733"/>
            <a:ext cx="4031524" cy="518824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First, tally the number of students who met each domain with a score of a 3, 4 or 5.</a:t>
            </a:r>
          </a:p>
          <a:p>
            <a:r>
              <a:rPr lang="en-US" dirty="0" smtClean="0"/>
              <a:t>Next write the names of the students who did not met each domain with the score of a 2 or a 1.  For now, just do the reading and writing domain.  (If time permits, go back to the listening and speaking domain.)</a:t>
            </a:r>
          </a:p>
          <a:p>
            <a:r>
              <a:rPr lang="en-US" dirty="0" smtClean="0"/>
              <a:t>For </a:t>
            </a: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, 2</a:t>
            </a:r>
            <a:r>
              <a:rPr lang="en-US" b="1" baseline="30000" dirty="0" smtClean="0"/>
              <a:t>nd </a:t>
            </a:r>
            <a:r>
              <a:rPr lang="en-US" b="1" dirty="0" smtClean="0"/>
              <a:t> and 5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dirty="0" smtClean="0"/>
              <a:t>grade teachers, knowing that there is enormous drop in the number of students making gains between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 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as they grapple with a more difficult assessment, please </a:t>
            </a:r>
            <a:r>
              <a:rPr lang="en-US" b="1" dirty="0" smtClean="0"/>
              <a:t>write down the names of the student who received 3s, especially in reading and writing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picture 2016-02-23 at 10.36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449" y="221220"/>
            <a:ext cx="4527476" cy="62552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646264" y="1600200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98664" y="1577362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57395" y="1577362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78937" y="1549090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31337" y="1526252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90068" y="1526252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72589" y="1571928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24989" y="1549090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35266" y="1623038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087666" y="1600200"/>
            <a:ext cx="0" cy="407019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87819" y="5474548"/>
            <a:ext cx="87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Pablo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765124" y="4152719"/>
            <a:ext cx="87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Pablo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987819" y="5105216"/>
            <a:ext cx="87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Zoila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862158" y="5105216"/>
            <a:ext cx="87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Zoila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987819" y="3783387"/>
            <a:ext cx="947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Moises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765124" y="3783387"/>
            <a:ext cx="97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Moises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987819" y="1933271"/>
            <a:ext cx="1651644" cy="146879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3000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3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7571" y="1933271"/>
            <a:ext cx="4111892" cy="14687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27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36" grpId="0"/>
      <p:bldP spid="37" grpId="0"/>
      <p:bldP spid="38" grpId="0"/>
      <p:bldP spid="39" grpId="0"/>
      <p:bldP spid="40" grpId="0" animBg="1"/>
      <p:bldP spid="40" grpId="1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82168" y="836916"/>
            <a:ext cx="9835921" cy="1632845"/>
          </a:xfrm>
        </p:spPr>
        <p:txBody>
          <a:bodyPr/>
          <a:lstStyle/>
          <a:p>
            <a:r>
              <a:rPr lang="en-US" sz="6000" dirty="0" smtClean="0"/>
              <a:t>Step 2:</a:t>
            </a:r>
            <a:br>
              <a:rPr lang="en-US" sz="6000" dirty="0" smtClean="0"/>
            </a:br>
            <a:r>
              <a:rPr lang="en-US" sz="6000" dirty="0" smtClean="0"/>
              <a:t>	</a:t>
            </a:r>
            <a:r>
              <a:rPr lang="en-US" sz="6000" dirty="0"/>
              <a:t>Side-by-Side</a:t>
            </a:r>
            <a:br>
              <a:rPr lang="en-US" sz="6000" dirty="0"/>
            </a:br>
            <a:r>
              <a:rPr lang="en-US" sz="6000" dirty="0"/>
              <a:t>	</a:t>
            </a:r>
            <a:r>
              <a:rPr lang="en-US" sz="6000" dirty="0" smtClean="0"/>
              <a:t>	Grade </a:t>
            </a:r>
            <a:r>
              <a:rPr lang="en-US" sz="6000" dirty="0"/>
              <a:t>Level	</a:t>
            </a:r>
            <a:br>
              <a:rPr lang="en-US" sz="6000" dirty="0"/>
            </a:br>
            <a:r>
              <a:rPr lang="en-US" sz="6000" dirty="0"/>
              <a:t>	        CELDT Analysis</a:t>
            </a:r>
          </a:p>
        </p:txBody>
      </p:sp>
    </p:spTree>
    <p:extLst>
      <p:ext uri="{BB962C8B-B14F-4D97-AF65-F5344CB8AC3E}">
        <p14:creationId xmlns:p14="http://schemas.microsoft.com/office/powerpoint/2010/main" val="372990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209" y="87104"/>
            <a:ext cx="7556313" cy="1116106"/>
          </a:xfrm>
        </p:spPr>
        <p:txBody>
          <a:bodyPr/>
          <a:lstStyle/>
          <a:p>
            <a:r>
              <a:rPr lang="en-US" dirty="0" smtClean="0"/>
              <a:t>Compare Domain Components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Grade Level to Grade Level</a:t>
            </a:r>
            <a:endParaRPr lang="en-US" dirty="0"/>
          </a:p>
        </p:txBody>
      </p:sp>
      <p:pic>
        <p:nvPicPr>
          <p:cNvPr id="10" name="Content Placeholder 9" descr="picture 2016-02-24 at 11.03.28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1" b="8051"/>
          <a:stretch>
            <a:fillRect/>
          </a:stretch>
        </p:blipFill>
        <p:spPr/>
      </p:pic>
      <p:pic>
        <p:nvPicPr>
          <p:cNvPr id="11" name="Content Placeholder 10" descr="picture 2016-02-24 at 11.03.52 P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8" r="20708"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498518" y="2069023"/>
            <a:ext cx="3657644" cy="4140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99878" y="2069023"/>
            <a:ext cx="3657644" cy="4140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09225" y="2878141"/>
            <a:ext cx="1446110" cy="22182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92875" y="2306953"/>
            <a:ext cx="1446110" cy="22182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96934" y="1407755"/>
            <a:ext cx="2393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Grade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228801" y="1422692"/>
            <a:ext cx="282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/>
              <a:t> </a:t>
            </a:r>
            <a:r>
              <a:rPr lang="en-US" sz="3600" dirty="0" smtClean="0"/>
              <a:t>Grade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178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Expectations for One Grade Compared to the Next - Reading</a:t>
            </a:r>
            <a:endParaRPr lang="en-US" dirty="0"/>
          </a:p>
        </p:txBody>
      </p:sp>
      <p:pic>
        <p:nvPicPr>
          <p:cNvPr id="6" name="Content Placeholder 5" descr="picture 2016-02-24 at 10.48.2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822" r="-23822"/>
          <a:stretch>
            <a:fillRect/>
          </a:stretch>
        </p:blipFill>
        <p:spPr>
          <a:xfrm>
            <a:off x="498474" y="1981200"/>
            <a:ext cx="8310406" cy="4558615"/>
          </a:xfrm>
        </p:spPr>
      </p:pic>
      <p:sp>
        <p:nvSpPr>
          <p:cNvPr id="8" name="Rectangle 7"/>
          <p:cNvSpPr/>
          <p:nvPr/>
        </p:nvSpPr>
        <p:spPr>
          <a:xfrm>
            <a:off x="866778" y="2053530"/>
            <a:ext cx="7188009" cy="463818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Writing</a:t>
            </a:r>
            <a:endParaRPr lang="en-US" dirty="0"/>
          </a:p>
        </p:txBody>
      </p:sp>
      <p:pic>
        <p:nvPicPr>
          <p:cNvPr id="4" name="Content Placeholder 3" descr="picture 2016-02-24 at 10.48.0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702" r="-17702"/>
          <a:stretch>
            <a:fillRect/>
          </a:stretch>
        </p:blipFill>
        <p:spPr>
          <a:xfrm>
            <a:off x="0" y="1232150"/>
            <a:ext cx="8300614" cy="4553244"/>
          </a:xfrm>
        </p:spPr>
      </p:pic>
      <p:sp>
        <p:nvSpPr>
          <p:cNvPr id="5" name="Rectangle 4"/>
          <p:cNvSpPr/>
          <p:nvPr/>
        </p:nvSpPr>
        <p:spPr>
          <a:xfrm>
            <a:off x="941190" y="1232150"/>
            <a:ext cx="6372876" cy="497707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0000"/>
                  <a:satMod val="150000"/>
                  <a:lumMod val="100000"/>
                  <a:alpha val="0"/>
                </a:schemeClr>
              </a:gs>
              <a:gs pos="100000">
                <a:schemeClr val="accent1">
                  <a:tint val="70000"/>
                  <a:shade val="100000"/>
                  <a:satMod val="200000"/>
                  <a:lumMod val="100000"/>
                  <a:alpha val="0"/>
                </a:schemeClr>
              </a:gs>
            </a:gsLst>
            <a:lin ang="5400000" scaled="1"/>
            <a:tileRect/>
          </a:gra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1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26258" y="584308"/>
            <a:ext cx="8817742" cy="1632845"/>
          </a:xfrm>
        </p:spPr>
        <p:txBody>
          <a:bodyPr/>
          <a:lstStyle/>
          <a:p>
            <a:r>
              <a:rPr lang="en-US" sz="4400" dirty="0" smtClean="0"/>
              <a:t>Step 3:  Maximizing Language Development Opportunities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200" dirty="0" smtClean="0"/>
              <a:t>How am I maximizing opportunities               </a:t>
            </a:r>
            <a:r>
              <a:rPr lang="en-US" sz="3200" b="1" dirty="0" smtClean="0"/>
              <a:t>all day long and all year long </a:t>
            </a:r>
            <a:r>
              <a:rPr lang="en-US" sz="3200" dirty="0" smtClean="0"/>
              <a:t>for my students to develop the language skills                 I know will be assessed on the </a:t>
            </a:r>
            <a:br>
              <a:rPr lang="en-US" sz="3200" dirty="0" smtClean="0"/>
            </a:br>
            <a:r>
              <a:rPr lang="en-US" sz="3200" b="1" u="sng" dirty="0" smtClean="0"/>
              <a:t>next grade level’s </a:t>
            </a:r>
            <a:r>
              <a:rPr lang="en-US" sz="3200" dirty="0" smtClean="0"/>
              <a:t>CELDT?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/>
              <a:t> </a:t>
            </a:r>
            <a:r>
              <a:rPr lang="en-US" sz="2800" dirty="0" smtClean="0"/>
              <a:t> 	</a:t>
            </a:r>
            <a:br>
              <a:rPr lang="en-US" sz="2800" dirty="0" smtClean="0"/>
            </a:br>
            <a:r>
              <a:rPr lang="en-US" sz="2800" dirty="0"/>
              <a:t>	</a:t>
            </a:r>
            <a:r>
              <a:rPr lang="en-US" sz="2800" dirty="0" smtClean="0"/>
              <a:t>		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2</a:t>
            </a:r>
            <a:r>
              <a:rPr lang="en-US" sz="2800" baseline="30000" dirty="0" smtClean="0">
                <a:sym typeface="Wingdings"/>
              </a:rPr>
              <a:t>nd</a:t>
            </a:r>
            <a:r>
              <a:rPr lang="en-US" sz="2800" dirty="0" smtClean="0">
                <a:sym typeface="Wingdings"/>
              </a:rPr>
              <a:t/>
            </a:r>
            <a:br>
              <a:rPr lang="en-US" sz="2800" dirty="0" smtClean="0">
                <a:sym typeface="Wingdings"/>
              </a:rPr>
            </a:br>
            <a:r>
              <a:rPr lang="en-US" sz="2800" dirty="0" smtClean="0">
                <a:sym typeface="Wingdings"/>
              </a:rPr>
              <a:t>			2</a:t>
            </a:r>
            <a:r>
              <a:rPr lang="en-US" sz="2800" baseline="30000" dirty="0" smtClean="0">
                <a:sym typeface="Wingdings"/>
              </a:rPr>
              <a:t>nd</a:t>
            </a:r>
            <a:r>
              <a:rPr lang="en-US" sz="2800" dirty="0" smtClean="0">
                <a:sym typeface="Wingdings"/>
              </a:rPr>
              <a:t>  3</a:t>
            </a:r>
            <a:r>
              <a:rPr lang="en-US" sz="2800" baseline="30000" dirty="0" smtClean="0">
                <a:sym typeface="Wingdings"/>
              </a:rPr>
              <a:t>rd</a:t>
            </a:r>
            <a:r>
              <a:rPr lang="en-US" sz="2800" dirty="0" smtClean="0">
                <a:sym typeface="Wingdings"/>
              </a:rPr>
              <a:t> </a:t>
            </a:r>
            <a:br>
              <a:rPr lang="en-US" sz="2800" dirty="0" smtClean="0">
                <a:sym typeface="Wingdings"/>
              </a:rPr>
            </a:br>
            <a:r>
              <a:rPr lang="en-US" sz="2800" dirty="0">
                <a:sym typeface="Wingdings"/>
              </a:rPr>
              <a:t>	</a:t>
            </a:r>
            <a:r>
              <a:rPr lang="en-US" sz="2800" dirty="0" smtClean="0">
                <a:sym typeface="Wingdings"/>
              </a:rPr>
              <a:t>		5</a:t>
            </a:r>
            <a:r>
              <a:rPr lang="en-US" sz="2800" baseline="30000" dirty="0" smtClean="0">
                <a:sym typeface="Wingdings"/>
              </a:rPr>
              <a:t>th</a:t>
            </a:r>
            <a:r>
              <a:rPr lang="en-US" sz="2800" dirty="0" smtClean="0">
                <a:sym typeface="Wingdings"/>
              </a:rPr>
              <a:t>  6</a:t>
            </a:r>
            <a:r>
              <a:rPr lang="en-US" sz="2800" baseline="30000" dirty="0" smtClean="0">
                <a:sym typeface="Wingdings"/>
              </a:rPr>
              <a:t>th</a:t>
            </a:r>
            <a:r>
              <a:rPr lang="en-US" sz="2800" dirty="0" smtClean="0">
                <a:sym typeface="Wingdings"/>
              </a:rPr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3383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 2016-02-23 at 11.20.51 PM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23" r="-14623"/>
          <a:stretch>
            <a:fillRect/>
          </a:stretch>
        </p:blipFill>
        <p:spPr>
          <a:xfrm>
            <a:off x="-684950" y="1157288"/>
            <a:ext cx="10393363" cy="5700712"/>
          </a:xfr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12725"/>
            <a:ext cx="7556500" cy="1116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Maximizing Opportunity to </a:t>
            </a:r>
            <a:br>
              <a:rPr lang="en-US" dirty="0" smtClean="0"/>
            </a:br>
            <a:r>
              <a:rPr lang="en-US" dirty="0" smtClean="0"/>
              <a:t>Develop Language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28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294785" y="864437"/>
            <a:ext cx="884921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Consider: 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hat activities/lessons throughout the year you already do to build the skills assessed on the next grade level’s CELDT</a:t>
            </a:r>
          </a:p>
          <a:p>
            <a:pPr eaLnBrk="1" hangingPunct="1"/>
            <a:endParaRPr lang="en-US" sz="2000" dirty="0" smtClean="0"/>
          </a:p>
          <a:p>
            <a:pPr marL="457200" indent="-457200" eaLnBrk="1" hangingPunct="1">
              <a:buFont typeface="Arial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hat ideas you have regarding </a:t>
            </a:r>
            <a:r>
              <a:rPr lang="en-US" sz="2000" b="1" dirty="0" smtClean="0"/>
              <a:t>what you could do in addition </a:t>
            </a:r>
            <a:r>
              <a:rPr lang="en-US" sz="2000" dirty="0" smtClean="0"/>
              <a:t>to maximize the opportunity to develop those skills over the course of the instructional day</a:t>
            </a:r>
          </a:p>
          <a:p>
            <a:pPr marL="457200" indent="-457200" eaLnBrk="1" hangingPunct="1">
              <a:buFont typeface="Arial"/>
              <a:buChar char="•"/>
            </a:pPr>
            <a:endParaRPr lang="en-US" sz="2000" dirty="0" smtClean="0"/>
          </a:p>
          <a:p>
            <a:pPr marL="457200" indent="-457200" eaLnBrk="1" hangingPunct="1">
              <a:buFont typeface="Arial"/>
              <a:buChar char="•"/>
            </a:pPr>
            <a:r>
              <a:rPr lang="en-US" sz="2000" dirty="0" smtClean="0"/>
              <a:t>how Fostering Academic Interactions (Constructive Conversation Skills), Using Complex Text (Deconstructing a Mentor Text during Designated ELD) and Fortifying Complex Output (having student think, speak and write in connected sentences) supports language development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Document your ideas on the posters and on your graphic organizer. </a:t>
            </a:r>
          </a:p>
        </p:txBody>
      </p:sp>
      <p:sp>
        <p:nvSpPr>
          <p:cNvPr id="57345" name="Title 1"/>
          <p:cNvSpPr>
            <a:spLocks noGrp="1"/>
          </p:cNvSpPr>
          <p:nvPr>
            <p:ph type="title" idx="4294967295"/>
          </p:nvPr>
        </p:nvSpPr>
        <p:spPr>
          <a:xfrm>
            <a:off x="0" y="212725"/>
            <a:ext cx="7556500" cy="1116013"/>
          </a:xfrm>
        </p:spPr>
        <p:txBody>
          <a:bodyPr/>
          <a:lstStyle/>
          <a:p>
            <a:r>
              <a:rPr lang="en-US" dirty="0" smtClean="0">
                <a:latin typeface="Rockwell" charset="0"/>
              </a:rPr>
              <a:t>Walk and Talk with a Partner</a:t>
            </a:r>
            <a:endParaRPr lang="en-US" dirty="0"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89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98475" y="847075"/>
            <a:ext cx="7556500" cy="1116012"/>
          </a:xfrm>
        </p:spPr>
        <p:txBody>
          <a:bodyPr/>
          <a:lstStyle/>
          <a:p>
            <a:r>
              <a:rPr lang="en-US" altLang="en-US" b="1" dirty="0">
                <a:latin typeface="Century Gothic" charset="0"/>
              </a:rPr>
              <a:t>Gallery Walk</a:t>
            </a:r>
          </a:p>
        </p:txBody>
      </p:sp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2295109"/>
            <a:ext cx="82042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48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 descr="picture 2016-02-20 at 7.15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511175"/>
            <a:ext cx="6153150" cy="634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09600" y="61913"/>
            <a:ext cx="85344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</a:rPr>
              <a:t>CELDT Data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9400" y="2773003"/>
            <a:ext cx="5702849" cy="805711"/>
          </a:xfrm>
          <a:prstGeom prst="rect">
            <a:avLst/>
          </a:prstGeom>
          <a:solidFill>
            <a:schemeClr val="accent2">
              <a:lumMod val="40000"/>
              <a:lumOff val="60000"/>
              <a:alpha val="17000"/>
            </a:schemeClr>
          </a:solidFill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9400" y="4135762"/>
            <a:ext cx="5702849" cy="269943"/>
          </a:xfrm>
          <a:prstGeom prst="rect">
            <a:avLst/>
          </a:prstGeom>
          <a:solidFill>
            <a:schemeClr val="accent2">
              <a:lumMod val="40000"/>
              <a:lumOff val="60000"/>
              <a:alpha val="17000"/>
            </a:schemeClr>
          </a:solidFill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9400" y="5065640"/>
            <a:ext cx="5702849" cy="269943"/>
          </a:xfrm>
          <a:prstGeom prst="rect">
            <a:avLst/>
          </a:prstGeom>
          <a:solidFill>
            <a:schemeClr val="accent2">
              <a:lumMod val="40000"/>
              <a:lumOff val="60000"/>
              <a:alpha val="17000"/>
            </a:schemeClr>
          </a:solidFill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0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Three-Year Performance Trend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Annuals – Reading Domain</a:t>
            </a:r>
            <a:endParaRPr lang="en-US" dirty="0"/>
          </a:p>
        </p:txBody>
      </p:sp>
      <p:pic>
        <p:nvPicPr>
          <p:cNvPr id="4" name="Content Placeholder 3" descr="picture 2016-02-25 at 5.53.1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68" b="-5668"/>
          <a:stretch>
            <a:fillRect/>
          </a:stretch>
        </p:blipFill>
        <p:spPr>
          <a:xfrm>
            <a:off x="124736" y="2139970"/>
            <a:ext cx="8876573" cy="4869182"/>
          </a:xfrm>
        </p:spPr>
      </p:pic>
    </p:spTree>
    <p:extLst>
      <p:ext uri="{BB962C8B-B14F-4D97-AF65-F5344CB8AC3E}">
        <p14:creationId xmlns:p14="http://schemas.microsoft.com/office/powerpoint/2010/main" val="415212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Three-Year Performance Trend</a:t>
            </a:r>
            <a:br>
              <a:rPr lang="en-US" dirty="0"/>
            </a:br>
            <a:r>
              <a:rPr lang="en-US" dirty="0"/>
              <a:t>	Annuals – </a:t>
            </a:r>
            <a:r>
              <a:rPr lang="en-US" dirty="0" smtClean="0"/>
              <a:t>Writing </a:t>
            </a:r>
            <a:r>
              <a:rPr lang="en-US" dirty="0"/>
              <a:t>Domain</a:t>
            </a:r>
          </a:p>
        </p:txBody>
      </p:sp>
      <p:pic>
        <p:nvPicPr>
          <p:cNvPr id="4" name="Content Placeholder 3" descr="picture 2016-02-25 at 5.53.5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08" b="-67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0062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Three-Year Performance Trend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Annuals – Reading Domain</a:t>
            </a:r>
            <a:endParaRPr lang="en-US" dirty="0"/>
          </a:p>
        </p:txBody>
      </p:sp>
      <p:pic>
        <p:nvPicPr>
          <p:cNvPr id="4" name="Content Placeholder 3" descr="picture 2016-02-25 at 5.53.1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68" b="-5668"/>
          <a:stretch>
            <a:fillRect/>
          </a:stretch>
        </p:blipFill>
        <p:spPr>
          <a:xfrm>
            <a:off x="124736" y="2139970"/>
            <a:ext cx="8876573" cy="4869182"/>
          </a:xfrm>
        </p:spPr>
      </p:pic>
      <p:sp>
        <p:nvSpPr>
          <p:cNvPr id="5" name="Rectangle 4"/>
          <p:cNvSpPr/>
          <p:nvPr/>
        </p:nvSpPr>
        <p:spPr>
          <a:xfrm>
            <a:off x="8161363" y="4100279"/>
            <a:ext cx="604228" cy="311027"/>
          </a:xfrm>
          <a:prstGeom prst="rect">
            <a:avLst/>
          </a:prstGeom>
          <a:solidFill>
            <a:srgbClr val="FF0000">
              <a:alpha val="17000"/>
            </a:srgbClr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Three-Year Performance Trend</a:t>
            </a:r>
            <a:br>
              <a:rPr lang="en-US" dirty="0"/>
            </a:br>
            <a:r>
              <a:rPr lang="en-US" dirty="0"/>
              <a:t>	Annuals – </a:t>
            </a:r>
            <a:r>
              <a:rPr lang="en-US" dirty="0" smtClean="0"/>
              <a:t>Writing </a:t>
            </a:r>
            <a:r>
              <a:rPr lang="en-US" dirty="0"/>
              <a:t>Domain</a:t>
            </a:r>
          </a:p>
        </p:txBody>
      </p:sp>
      <p:pic>
        <p:nvPicPr>
          <p:cNvPr id="4" name="Content Placeholder 3" descr="picture 2016-02-25 at 5.53.5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08" b="-6708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7366000" y="3672133"/>
            <a:ext cx="543643" cy="311027"/>
          </a:xfrm>
          <a:prstGeom prst="rect">
            <a:avLst/>
          </a:prstGeom>
          <a:solidFill>
            <a:srgbClr val="008000">
              <a:alpha val="17000"/>
            </a:srgbClr>
          </a:solidFill>
          <a:ln w="28575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1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82168" y="836916"/>
            <a:ext cx="9835921" cy="1632845"/>
          </a:xfrm>
        </p:spPr>
        <p:txBody>
          <a:bodyPr/>
          <a:lstStyle/>
          <a:p>
            <a:r>
              <a:rPr lang="en-US" sz="6000" dirty="0" smtClean="0"/>
              <a:t>Step 1:</a:t>
            </a:r>
            <a:br>
              <a:rPr lang="en-US" sz="6000" dirty="0" smtClean="0"/>
            </a:br>
            <a:r>
              <a:rPr lang="en-US" sz="6000" dirty="0" smtClean="0"/>
              <a:t>	CELDT Analysis</a:t>
            </a:r>
            <a:br>
              <a:rPr lang="en-US" sz="6000" dirty="0" smtClean="0"/>
            </a:br>
            <a:r>
              <a:rPr lang="en-US" sz="6000" dirty="0"/>
              <a:t>	</a:t>
            </a:r>
            <a:r>
              <a:rPr lang="en-US" sz="6000" dirty="0" smtClean="0"/>
              <a:t>	First My Students…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6055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CELDT Analysis</a:t>
            </a:r>
            <a:endParaRPr lang="en-US" dirty="0"/>
          </a:p>
        </p:txBody>
      </p:sp>
      <p:pic>
        <p:nvPicPr>
          <p:cNvPr id="4" name="Content Placeholder 3" descr="picture 2016-02-23 at 10.35.5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557" r="-78557"/>
          <a:stretch>
            <a:fillRect/>
          </a:stretch>
        </p:blipFill>
        <p:spPr>
          <a:xfrm>
            <a:off x="-2807126" y="1056682"/>
            <a:ext cx="10023098" cy="5497965"/>
          </a:xfrm>
        </p:spPr>
      </p:pic>
      <p:pic>
        <p:nvPicPr>
          <p:cNvPr id="5" name="Picture 4" descr="picture 2016-02-23 at 10.36.1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603" y="1056683"/>
            <a:ext cx="3979346" cy="54979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44449" y="2608251"/>
            <a:ext cx="3401364" cy="1202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6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016-03-30 at 2.12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18" y="1860920"/>
            <a:ext cx="8225682" cy="4076700"/>
          </a:xfrm>
          <a:prstGeom prst="rect">
            <a:avLst/>
          </a:prstGeom>
        </p:spPr>
      </p:pic>
      <p:sp>
        <p:nvSpPr>
          <p:cNvPr id="14745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>
                <a:latin typeface="Rockwell" charset="0"/>
              </a:rPr>
              <a:t>EL </a:t>
            </a:r>
            <a:r>
              <a:rPr lang="en-US" dirty="0">
                <a:latin typeface="Rockwell" charset="0"/>
              </a:rPr>
              <a:t>Monitoring Roster</a:t>
            </a: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4522438" y="2123279"/>
            <a:ext cx="1366307" cy="3814341"/>
          </a:xfrm>
          <a:prstGeom prst="rect">
            <a:avLst/>
          </a:prstGeom>
          <a:solidFill>
            <a:srgbClr val="33CCFF">
              <a:alpha val="20000"/>
            </a:srgbClr>
          </a:solidFill>
          <a:ln w="28575">
            <a:solidFill>
              <a:srgbClr val="00CCFF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4123976" y="2123279"/>
            <a:ext cx="398462" cy="3814341"/>
          </a:xfrm>
          <a:prstGeom prst="rect">
            <a:avLst/>
          </a:prstGeom>
          <a:solidFill>
            <a:srgbClr val="CC00CC">
              <a:alpha val="20000"/>
            </a:srgbClr>
          </a:solidFill>
          <a:ln w="28575">
            <a:solidFill>
              <a:srgbClr val="800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4522439" y="3436260"/>
            <a:ext cx="274184" cy="185979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900904" y="3436260"/>
            <a:ext cx="274184" cy="185979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250039" y="3436260"/>
            <a:ext cx="274184" cy="185979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614562" y="3436260"/>
            <a:ext cx="274184" cy="185979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0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317</Words>
  <Application>Microsoft Macintosh PowerPoint</Application>
  <PresentationFormat>On-screen Show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Advantage</vt:lpstr>
      <vt:lpstr>Raising the Bar: Using CELDT Data to Guide Instructional Decisions for Language Development  LD West Elementary EL Designee Meeting  February 2016</vt:lpstr>
      <vt:lpstr>CELDT Data</vt:lpstr>
      <vt:lpstr>Three-Year Performance Trend  Annuals – Reading Domain</vt:lpstr>
      <vt:lpstr>Three-Year Performance Trend  Annuals – Writing Domain</vt:lpstr>
      <vt:lpstr>Three-Year Performance Trend  Annuals – Reading Domain</vt:lpstr>
      <vt:lpstr>Three-Year Performance Trend  Annuals – Writing Domain</vt:lpstr>
      <vt:lpstr>Step 1:  CELDT Analysis   First My Students…</vt:lpstr>
      <vt:lpstr>CELDT Analysis</vt:lpstr>
      <vt:lpstr>EL Monitoring Roster</vt:lpstr>
      <vt:lpstr>CELDT Analysis</vt:lpstr>
      <vt:lpstr>Step 2:  Side-by-Side   Grade Level           CELDT Analysis</vt:lpstr>
      <vt:lpstr>Compare Domain Components   Grade Level to Grade Level</vt:lpstr>
      <vt:lpstr>Note Expectations for One Grade Compared to the Next - Reading</vt:lpstr>
      <vt:lpstr>And Writing</vt:lpstr>
      <vt:lpstr>Step 3:  Maximizing Language Development Opportunities  How am I maximizing opportunities               all day long and all year long for my students to develop the language skills                 I know will be assessed on the  next grade level’s CELDT?         1st  2nd    2nd  3rd     5th  6th </vt:lpstr>
      <vt:lpstr>Maximizing Opportunity to  Develop Language Skills</vt:lpstr>
      <vt:lpstr>Walk and Talk with a Partner</vt:lpstr>
      <vt:lpstr>Gallery Walk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the Bar: Using CELDT Data to Guide Instructional Decisions for Language Development  LD West Elementary EL Designee Meeting  February 2016</dc:title>
  <dc:creator>Los Angeles Unified School District</dc:creator>
  <cp:lastModifiedBy>Los Angeles Unified School District</cp:lastModifiedBy>
  <cp:revision>6</cp:revision>
  <dcterms:created xsi:type="dcterms:W3CDTF">2016-03-30T19:56:45Z</dcterms:created>
  <dcterms:modified xsi:type="dcterms:W3CDTF">2016-03-31T03:31:25Z</dcterms:modified>
</cp:coreProperties>
</file>